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3" autoAdjust="0"/>
    <p:restoredTop sz="93982" autoAdjust="0"/>
  </p:normalViewPr>
  <p:slideViewPr>
    <p:cSldViewPr showGuides="1">
      <p:cViewPr>
        <p:scale>
          <a:sx n="100" d="100"/>
          <a:sy n="100" d="100"/>
        </p:scale>
        <p:origin x="-70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51AD4-3366-4EDE-B40B-C4761A64C5D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89F46-328E-4B40-8B80-F6E42F0878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4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早稲田営業所（４９枚）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89F46-328E-4B40-8B80-F6E42F0878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48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35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9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3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87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69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99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1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73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29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3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1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4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3の縦横比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91" y="113161"/>
            <a:ext cx="8600227" cy="626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38352" y="1084094"/>
            <a:ext cx="4865696" cy="267765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dist"/>
            <a:r>
              <a:rPr lang="ja-JP" altLang="en-US" sz="2400" dirty="0" smtClean="0">
                <a:latin typeface="+mn-ea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400" dirty="0" smtClean="0">
                <a:latin typeface="+mn-ea"/>
              </a:rPr>
              <a:t>渋谷年末カウントダウンに伴い、</a:t>
            </a:r>
            <a:endParaRPr lang="en-US" altLang="ja-JP" sz="2400" dirty="0" smtClean="0">
              <a:latin typeface="+mn-ea"/>
            </a:endParaRPr>
          </a:p>
          <a:p>
            <a:pPr algn="dist"/>
            <a:r>
              <a:rPr lang="ja-JP" altLang="en-US" sz="2400" dirty="0" smtClean="0">
                <a:latin typeface="+mn-ea"/>
              </a:rPr>
              <a:t>２１：００から渋谷駅周辺</a:t>
            </a:r>
            <a:r>
              <a:rPr lang="ja-JP" altLang="en-US" sz="2400" dirty="0" smtClean="0">
                <a:solidFill>
                  <a:schemeClr val="tx2"/>
                </a:solidFill>
                <a:latin typeface="+mn-ea"/>
              </a:rPr>
              <a:t>（右図参照）</a:t>
            </a:r>
            <a:r>
              <a:rPr lang="ja-JP" altLang="en-US" sz="2400" dirty="0" smtClean="0">
                <a:latin typeface="+mn-ea"/>
              </a:rPr>
              <a:t>で交通</a:t>
            </a:r>
            <a:r>
              <a:rPr lang="ja-JP" altLang="en-US" sz="2400" dirty="0">
                <a:latin typeface="+mn-ea"/>
              </a:rPr>
              <a:t>規制が実施される</a:t>
            </a:r>
            <a:r>
              <a:rPr lang="ja-JP" altLang="en-US" sz="2400" dirty="0" smtClean="0">
                <a:latin typeface="+mn-ea"/>
              </a:rPr>
              <a:t>ため、</a:t>
            </a:r>
            <a:endParaRPr lang="en-US" altLang="ja-JP" sz="2400" dirty="0" smtClean="0">
              <a:latin typeface="+mn-ea"/>
            </a:endParaRPr>
          </a:p>
          <a:p>
            <a:pPr algn="dist"/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池８６系統</a:t>
            </a:r>
            <a:r>
              <a:rPr lang="ja-JP" altLang="en-US" sz="2400" dirty="0" smtClean="0">
                <a:latin typeface="+mn-ea"/>
              </a:rPr>
              <a:t>は短縮運行いたします。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２１：００以降は</a:t>
            </a:r>
            <a:r>
              <a:rPr lang="ja-JP" altLang="en-US" sz="2400" dirty="0" smtClean="0">
                <a:latin typeface="+mn-ea"/>
              </a:rPr>
              <a:t>規制範囲に入れないため、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渋谷駅西口</a:t>
            </a:r>
            <a:r>
              <a:rPr lang="ja-JP" altLang="en-US" sz="2400" dirty="0" smtClean="0">
                <a:latin typeface="+mn-ea"/>
              </a:rPr>
              <a:t>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渋谷駅東口</a:t>
            </a:r>
            <a:r>
              <a:rPr lang="ja-JP" altLang="en-US" sz="2400" u="sng" dirty="0" smtClean="0">
                <a:latin typeface="+mn-ea"/>
              </a:rPr>
              <a:t>には停まりません。</a:t>
            </a:r>
            <a:endParaRPr lang="en-US" altLang="ja-JP" sz="2400" u="sng" dirty="0" smtClean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54" y="4452788"/>
            <a:ext cx="501791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【</a:t>
            </a:r>
            <a:r>
              <a:rPr lang="ja-JP" altLang="en-US" sz="1400" dirty="0" smtClean="0">
                <a:latin typeface="+mn-ea"/>
              </a:rPr>
              <a:t>お問合せ</a:t>
            </a:r>
            <a:r>
              <a:rPr lang="en-US" altLang="ja-JP" sz="1400" dirty="0" smtClean="0">
                <a:latin typeface="+mn-ea"/>
              </a:rPr>
              <a:t>】</a:t>
            </a:r>
            <a:endParaRPr lang="en-US" altLang="ja-JP" sz="1400" u="sng" dirty="0" smtClean="0">
              <a:latin typeface="+mn-ea"/>
            </a:endParaRPr>
          </a:p>
          <a:p>
            <a:r>
              <a:rPr lang="ja-JP" altLang="en-US" sz="1400" u="sng" dirty="0" smtClean="0">
                <a:latin typeface="+mn-ea"/>
              </a:rPr>
              <a:t>交通規制・渋谷年末カウントダウンに関すること</a:t>
            </a:r>
            <a:endParaRPr lang="en-US" altLang="ja-JP" sz="1400" u="sng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渋谷カウントダウン運営事務局　</a:t>
            </a:r>
            <a:endParaRPr lang="en-US" altLang="ja-JP" sz="1400" dirty="0" smtClean="0">
              <a:latin typeface="+mn-ea"/>
            </a:endParaRPr>
          </a:p>
          <a:p>
            <a:pPr lvl="0"/>
            <a:r>
              <a:rPr lang="ja-JP" altLang="en-US" sz="1200" dirty="0" smtClean="0">
                <a:latin typeface="+mn-ea"/>
              </a:rPr>
              <a:t>☎</a:t>
            </a:r>
            <a:r>
              <a:rPr lang="en-US" altLang="ja-JP" sz="12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0570-055-428  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受付時間：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土日祝日を除く、平日午前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10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時～午後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</a:rPr>
              <a:t>5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時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en-US" altLang="ja-JP" sz="1200" dirty="0" smtClean="0">
                <a:solidFill>
                  <a:prstClr val="black"/>
                </a:solidFill>
                <a:latin typeface="+mn-ea"/>
              </a:rPr>
              <a:t>          ※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12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月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31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日（土）は、午前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10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時～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月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日（日）午前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2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時</a:t>
            </a:r>
            <a:r>
              <a:rPr lang="ja-JP" altLang="ja-JP" sz="800" dirty="0">
                <a:solidFill>
                  <a:prstClr val="black"/>
                </a:solidFill>
              </a:rPr>
              <a:t>（交通規制終了時まで）</a:t>
            </a:r>
            <a:endParaRPr lang="en-US" altLang="ja-JP" sz="800" dirty="0">
              <a:solidFill>
                <a:prstClr val="black"/>
              </a:solidFill>
            </a:endParaRPr>
          </a:p>
          <a:p>
            <a:endParaRPr lang="en-US" altLang="ja-JP" sz="500" u="sng" dirty="0" smtClean="0">
              <a:latin typeface="+mn-ea"/>
            </a:endParaRPr>
          </a:p>
          <a:p>
            <a:r>
              <a:rPr lang="ja-JP" altLang="en-US" sz="1400" u="sng" dirty="0" smtClean="0">
                <a:latin typeface="+mn-ea"/>
              </a:rPr>
              <a:t>都営バス運行に関すること</a:t>
            </a:r>
            <a:endParaRPr lang="en-US" altLang="ja-JP" sz="1400" u="sng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都営</a:t>
            </a:r>
            <a:r>
              <a:rPr lang="ja-JP" altLang="en-US" sz="1400" dirty="0">
                <a:latin typeface="+mn-ea"/>
              </a:rPr>
              <a:t>交通お客様</a:t>
            </a:r>
            <a:r>
              <a:rPr lang="ja-JP" altLang="en-US" sz="1400" dirty="0" smtClean="0">
                <a:latin typeface="+mn-ea"/>
              </a:rPr>
              <a:t>センター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☎</a:t>
            </a:r>
            <a:r>
              <a:rPr lang="en-US" altLang="ja-JP" sz="1200" dirty="0" smtClean="0">
                <a:latin typeface="+mn-ea"/>
              </a:rPr>
              <a:t>03-3816-5700</a:t>
            </a:r>
            <a:r>
              <a:rPr lang="ja-JP" altLang="en-US" sz="1200" dirty="0" smtClean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受付時間：午前</a:t>
            </a:r>
            <a:r>
              <a:rPr kumimoji="1" lang="en-US" altLang="ja-JP" sz="1200" dirty="0" smtClean="0">
                <a:latin typeface="+mn-ea"/>
              </a:rPr>
              <a:t>9</a:t>
            </a:r>
            <a:r>
              <a:rPr kumimoji="1" lang="ja-JP" altLang="en-US" sz="1200" dirty="0" smtClean="0">
                <a:latin typeface="+mn-ea"/>
              </a:rPr>
              <a:t>時～午後</a:t>
            </a:r>
            <a:r>
              <a:rPr kumimoji="1" lang="en-US" altLang="ja-JP" sz="1200" dirty="0" smtClean="0">
                <a:latin typeface="+mn-ea"/>
              </a:rPr>
              <a:t>8</a:t>
            </a:r>
            <a:r>
              <a:rPr kumimoji="1" lang="ja-JP" altLang="en-US" sz="1200" dirty="0" smtClean="0">
                <a:latin typeface="+mn-ea"/>
              </a:rPr>
              <a:t>時（年中無休）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1981" y="6376248"/>
            <a:ext cx="8544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050" dirty="0" smtClean="0">
                <a:solidFill>
                  <a:srgbClr val="FF0000"/>
                </a:solidFill>
                <a:latin typeface="+mn-ea"/>
              </a:rPr>
              <a:t>規制時間中は、周辺道路の混雑が予想されるため、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+mn-ea"/>
              </a:rPr>
              <a:t>遅延が生じる場合がございます。</a:t>
            </a:r>
            <a:endParaRPr kumimoji="1" lang="en-US" altLang="ja-JP" sz="105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B050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+mn-ea"/>
              </a:rPr>
              <a:t>池８６系統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</a:rPr>
              <a:t>短縮運行のお知らせ</a:t>
            </a:r>
            <a:endParaRPr kumimoji="1"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9126" y="597041"/>
            <a:ext cx="8829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 smtClean="0">
                <a:solidFill>
                  <a:srgbClr val="FF0000"/>
                </a:solidFill>
                <a:latin typeface="+mn-ea"/>
              </a:rPr>
              <a:t>２０１７年１２月３１日（日）　２１：００～最終バス　</a:t>
            </a:r>
            <a:endParaRPr lang="en-US" altLang="ja-JP" sz="2800" u="sng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7632" y="3716576"/>
            <a:ext cx="4824536" cy="707886"/>
          </a:xfrm>
          <a:prstGeom prst="rect">
            <a:avLst/>
          </a:prstGeom>
          <a:ln w="158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　ご不便をおかけいたしますが</a:t>
            </a:r>
            <a:r>
              <a:rPr lang="ja-JP" altLang="en-US" sz="2000" dirty="0">
                <a:latin typeface="+mn-ea"/>
              </a:rPr>
              <a:t>、ご理解・ご協力</a:t>
            </a:r>
            <a:r>
              <a:rPr lang="ja-JP" altLang="en-US" sz="2000" dirty="0" smtClean="0">
                <a:latin typeface="+mn-ea"/>
              </a:rPr>
              <a:t>いただきます</a:t>
            </a:r>
            <a:r>
              <a:rPr lang="ja-JP" altLang="en-US" sz="2000" dirty="0">
                <a:latin typeface="+mn-ea"/>
              </a:rPr>
              <a:t>よう、お願い申し上げます。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21982" y="6572837"/>
            <a:ext cx="8544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050" dirty="0" smtClean="0">
                <a:solidFill>
                  <a:srgbClr val="FF0000"/>
                </a:solidFill>
                <a:latin typeface="+mn-ea"/>
              </a:rPr>
              <a:t>２１時前に渋谷駅を発着予定のバスも、交通状況（遅延等）により、短縮運行となる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+mn-ea"/>
              </a:rPr>
              <a:t>場合がございます。</a:t>
            </a:r>
            <a:endParaRPr kumimoji="1" lang="en-US" altLang="ja-JP" sz="1050" dirty="0" smtClean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1034" name="グループ化 1033"/>
          <p:cNvGrpSpPr/>
          <p:nvPr/>
        </p:nvGrpSpPr>
        <p:grpSpPr>
          <a:xfrm>
            <a:off x="5248915" y="1292042"/>
            <a:ext cx="3187155" cy="4760912"/>
            <a:chOff x="5248915" y="1292042"/>
            <a:chExt cx="3187155" cy="4760912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8915" y="1292042"/>
              <a:ext cx="3157537" cy="47609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</p:pic>
        <p:sp>
          <p:nvSpPr>
            <p:cNvPr id="139" name="テキスト ボックス 138"/>
            <p:cNvSpPr txBox="1"/>
            <p:nvPr/>
          </p:nvSpPr>
          <p:spPr>
            <a:xfrm>
              <a:off x="5250022" y="1320096"/>
              <a:ext cx="866789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kumimoji="1" lang="ja-JP" altLang="en-US" sz="1000" b="1" dirty="0" smtClean="0">
                  <a:latin typeface="+mn-ea"/>
                </a:rPr>
                <a:t>運行経路</a:t>
              </a:r>
              <a:endParaRPr kumimoji="1" lang="ja-JP" altLang="en-US" sz="1000" b="1" dirty="0">
                <a:latin typeface="+mn-ea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740352" y="5337644"/>
              <a:ext cx="576064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sz="700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633607" y="5303219"/>
              <a:ext cx="75840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b="1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交通規制範囲</a:t>
              </a:r>
              <a:endParaRPr kumimoji="1" lang="en-US" altLang="ja-JP" sz="7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 rot="1447428">
              <a:off x="7266578" y="1991074"/>
              <a:ext cx="1169492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6503157">
              <a:off x="7375299" y="1433382"/>
              <a:ext cx="331160" cy="1434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5400000">
              <a:off x="6898737" y="1537682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6978019">
              <a:off x="7040369" y="1724539"/>
              <a:ext cx="248904" cy="785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1363088">
              <a:off x="7047145" y="1645534"/>
              <a:ext cx="113861" cy="572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533504" y="2048148"/>
              <a:ext cx="936104" cy="3384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 rot="4847888" flipH="1" flipV="1">
              <a:off x="5537345" y="2172981"/>
              <a:ext cx="489411" cy="694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 rot="5791237">
              <a:off x="5626610" y="2131529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 rot="4800374">
              <a:off x="5381059" y="2263822"/>
              <a:ext cx="254090" cy="11401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 rot="5913053">
              <a:off x="5814057" y="2174133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5714088">
              <a:off x="5894327" y="2173439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5400000">
              <a:off x="6094310" y="2116475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6148836">
              <a:off x="6234765" y="2151287"/>
              <a:ext cx="399835" cy="869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5400000">
              <a:off x="6174440" y="2170433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5400000">
              <a:off x="6339259" y="2084715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3410614">
              <a:off x="6586416" y="1996162"/>
              <a:ext cx="119928" cy="3158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6475400" y="2198633"/>
              <a:ext cx="170980" cy="2242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2" name="図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5845" y="2399344"/>
              <a:ext cx="101070" cy="390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直線コネクタ 11"/>
            <p:cNvCxnSpPr/>
            <p:nvPr/>
          </p:nvCxnSpPr>
          <p:spPr>
            <a:xfrm flipH="1">
              <a:off x="6513500" y="1983442"/>
              <a:ext cx="672112" cy="350196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6525800" y="2310971"/>
              <a:ext cx="13276" cy="281747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>
              <a:off x="6763118" y="2056804"/>
              <a:ext cx="43219" cy="131066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flipH="1">
              <a:off x="6523925" y="2316365"/>
              <a:ext cx="2519" cy="18205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H="1">
              <a:off x="6821281" y="2054833"/>
              <a:ext cx="93874" cy="6327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図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8584" y="2413195"/>
              <a:ext cx="871208" cy="317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24" name="直線コネクタ 1023"/>
            <p:cNvCxnSpPr/>
            <p:nvPr/>
          </p:nvCxnSpPr>
          <p:spPr>
            <a:xfrm flipV="1">
              <a:off x="6959329" y="1415814"/>
              <a:ext cx="236153" cy="219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6298538" y="2570762"/>
              <a:ext cx="347842" cy="43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3" name="正方形/長方形 1032"/>
            <p:cNvSpPr/>
            <p:nvPr/>
          </p:nvSpPr>
          <p:spPr>
            <a:xfrm>
              <a:off x="5672275" y="4202038"/>
              <a:ext cx="692203" cy="57606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【</a:t>
              </a:r>
              <a:r>
                <a:rPr kumimoji="1" lang="ja-JP" altLang="en-US" sz="1100" b="1" dirty="0" smtClean="0">
                  <a:solidFill>
                    <a:srgbClr val="FF0000"/>
                  </a:solidFill>
                </a:rPr>
                <a:t>休止</a:t>
              </a:r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】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渋谷駅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</a:rPr>
                <a:t>西口</a:t>
              </a: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7457597" y="4099094"/>
              <a:ext cx="692203" cy="57606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【</a:t>
              </a:r>
              <a:r>
                <a:rPr kumimoji="1" lang="ja-JP" altLang="en-US" sz="1100" b="1" dirty="0" smtClean="0">
                  <a:solidFill>
                    <a:srgbClr val="FF0000"/>
                  </a:solidFill>
                </a:rPr>
                <a:t>休止</a:t>
              </a:r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】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渋谷駅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100" b="1" dirty="0" smtClean="0">
                  <a:solidFill>
                    <a:schemeClr val="tx1"/>
                  </a:solidFill>
                </a:rPr>
                <a:t>東口</a:t>
              </a:r>
              <a:endParaRPr kumimoji="1" lang="ja-JP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4" name="図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512" y="1186349"/>
            <a:ext cx="115268" cy="44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グループ化 43"/>
          <p:cNvGrpSpPr/>
          <p:nvPr/>
        </p:nvGrpSpPr>
        <p:grpSpPr>
          <a:xfrm>
            <a:off x="7463947" y="1297486"/>
            <a:ext cx="934419" cy="407804"/>
            <a:chOff x="4442438" y="2888134"/>
            <a:chExt cx="1097124" cy="461534"/>
          </a:xfrm>
        </p:grpSpPr>
        <p:sp>
          <p:nvSpPr>
            <p:cNvPr id="45" name="テキスト ボックス 2"/>
            <p:cNvSpPr txBox="1"/>
            <p:nvPr/>
          </p:nvSpPr>
          <p:spPr>
            <a:xfrm>
              <a:off x="4442438" y="2888134"/>
              <a:ext cx="1097124" cy="46153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50" b="1" dirty="0" smtClean="0"/>
                <a:t>　　　　 </a:t>
              </a:r>
              <a:r>
                <a:rPr kumimoji="1" lang="ja-JP" altLang="en-US" sz="700" b="1" dirty="0" smtClean="0"/>
                <a:t>短縮経路</a:t>
              </a:r>
              <a:endParaRPr kumimoji="1" lang="en-US" altLang="ja-JP" sz="700" b="1" dirty="0" smtClean="0"/>
            </a:p>
            <a:p>
              <a:r>
                <a:rPr lang="ja-JP" altLang="en-US" sz="1000" b="1" dirty="0" smtClean="0"/>
                <a:t>　　　　  </a:t>
              </a:r>
              <a:r>
                <a:rPr lang="ja-JP" altLang="en-US" sz="700" b="1" dirty="0" smtClean="0"/>
                <a:t>通常</a:t>
              </a:r>
              <a:r>
                <a:rPr lang="ja-JP" altLang="en-US" sz="700" b="1" dirty="0"/>
                <a:t>経路</a:t>
              </a:r>
              <a:endParaRPr kumimoji="1" lang="ja-JP" altLang="en-US" sz="700" b="1" dirty="0"/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4488747" y="3042927"/>
              <a:ext cx="441238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4508461" y="3204647"/>
              <a:ext cx="413052" cy="4504"/>
            </a:xfrm>
            <a:prstGeom prst="line">
              <a:avLst/>
            </a:prstGeom>
            <a:ln w="57150">
              <a:solidFill>
                <a:schemeClr val="tx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052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5426</TotalTime>
  <Words>96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情報ｼｽﾃﾑ担当</dc:creator>
  <cp:lastModifiedBy> 計画調整</cp:lastModifiedBy>
  <cp:revision>90</cp:revision>
  <cp:lastPrinted>2017-12-04T01:01:00Z</cp:lastPrinted>
  <dcterms:created xsi:type="dcterms:W3CDTF">2016-11-14T03:41:49Z</dcterms:created>
  <dcterms:modified xsi:type="dcterms:W3CDTF">2017-12-08T14:15:08Z</dcterms:modified>
</cp:coreProperties>
</file>