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67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75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633" autoAdjust="0"/>
    <p:restoredTop sz="93982" autoAdjust="0"/>
  </p:normalViewPr>
  <p:slideViewPr>
    <p:cSldViewPr showGuides="1">
      <p:cViewPr>
        <p:scale>
          <a:sx n="100" d="100"/>
          <a:sy n="100" d="100"/>
        </p:scale>
        <p:origin x="-708" y="-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C051AD4-3366-4EDE-B40B-C4761A64C5D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89563" cy="44402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D89F46-328E-4B40-8B80-F6E42F0878A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7504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/>
              <a:t>早稲田営業所（４９枚）</a:t>
            </a:r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D89F46-328E-4B40-8B80-F6E42F0878A7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04803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21351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383973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45310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1874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5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5699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9997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2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2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56016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67340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1293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1" y="27305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303382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1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174193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D94C4-AEA0-4DD7-B228-A3C257D27111}" type="datetimeFigureOut">
              <a:rPr kumimoji="1" lang="ja-JP" altLang="en-US" smtClean="0"/>
              <a:t>2017/12/8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B9FCA1-272B-45CA-AE97-0FDBF7252D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9140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B3の縦横比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191" y="113161"/>
            <a:ext cx="8600227" cy="6263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テキスト ボックス 5"/>
          <p:cNvSpPr txBox="1"/>
          <p:nvPr/>
        </p:nvSpPr>
        <p:spPr>
          <a:xfrm>
            <a:off x="138352" y="1084094"/>
            <a:ext cx="4865696" cy="2677656"/>
          </a:xfrm>
          <a:prstGeom prst="rect">
            <a:avLst/>
          </a:prstGeom>
          <a:noFill/>
        </p:spPr>
        <p:txBody>
          <a:bodyPr wrap="square" rtlCol="0" anchor="ctr" anchorCtr="0">
            <a:spAutoFit/>
          </a:bodyPr>
          <a:lstStyle/>
          <a:p>
            <a:pPr algn="dist"/>
            <a:r>
              <a:rPr lang="ja-JP" altLang="en-US" sz="2400" dirty="0" smtClean="0">
                <a:latin typeface="+mn-ea"/>
              </a:rPr>
              <a:t>　</a:t>
            </a:r>
            <a:r>
              <a:rPr lang="ja-JP" altLang="en-US" sz="2400" b="1" dirty="0">
                <a:solidFill>
                  <a:srgbClr val="FF0000"/>
                </a:solidFill>
                <a:latin typeface="+mn-ea"/>
              </a:rPr>
              <a:t> </a:t>
            </a:r>
            <a:r>
              <a:rPr lang="ja-JP" altLang="en-US" sz="2400" dirty="0" smtClean="0">
                <a:latin typeface="+mn-ea"/>
              </a:rPr>
              <a:t>渋谷年末カウントダウンに伴い、</a:t>
            </a:r>
            <a:endParaRPr lang="en-US" altLang="ja-JP" sz="2400" dirty="0" smtClean="0">
              <a:latin typeface="+mn-ea"/>
            </a:endParaRPr>
          </a:p>
          <a:p>
            <a:pPr algn="dist"/>
            <a:r>
              <a:rPr lang="ja-JP" altLang="en-US" sz="2400" dirty="0" smtClean="0">
                <a:latin typeface="+mn-ea"/>
              </a:rPr>
              <a:t>２１：００から渋谷駅周辺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（右図参照）</a:t>
            </a:r>
            <a:r>
              <a:rPr lang="ja-JP" altLang="en-US" sz="2400" dirty="0" smtClean="0">
                <a:latin typeface="+mn-ea"/>
              </a:rPr>
              <a:t>で交通</a:t>
            </a:r>
            <a:r>
              <a:rPr lang="ja-JP" altLang="en-US" sz="2400" dirty="0">
                <a:latin typeface="+mn-ea"/>
              </a:rPr>
              <a:t>規制が実施される</a:t>
            </a:r>
            <a:r>
              <a:rPr lang="ja-JP" altLang="en-US" sz="2400" dirty="0" smtClean="0">
                <a:latin typeface="+mn-ea"/>
              </a:rPr>
              <a:t>ため、</a:t>
            </a:r>
            <a:endParaRPr lang="en-US" altLang="ja-JP" sz="2400" dirty="0" smtClean="0">
              <a:latin typeface="+mn-ea"/>
            </a:endParaRPr>
          </a:p>
          <a:p>
            <a:pPr algn="dist"/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池８６系統</a:t>
            </a:r>
            <a:r>
              <a:rPr lang="ja-JP" altLang="en-US" sz="2400" dirty="0" smtClean="0">
                <a:latin typeface="+mn-ea"/>
              </a:rPr>
              <a:t>は短縮運行いたします。</a:t>
            </a:r>
            <a:endParaRPr lang="en-US" altLang="ja-JP" sz="2400" dirty="0" smtClean="0">
              <a:latin typeface="+mn-ea"/>
            </a:endParaRPr>
          </a:p>
          <a:p>
            <a:r>
              <a:rPr lang="ja-JP" altLang="en-US" sz="2400" dirty="0">
                <a:latin typeface="+mn-ea"/>
              </a:rPr>
              <a:t>　</a:t>
            </a:r>
            <a:r>
              <a:rPr lang="ja-JP" altLang="en-US" sz="2400" dirty="0" smtClean="0">
                <a:solidFill>
                  <a:srgbClr val="FF0000"/>
                </a:solidFill>
                <a:latin typeface="+mn-ea"/>
              </a:rPr>
              <a:t>２１：００以降は</a:t>
            </a:r>
            <a:r>
              <a:rPr lang="ja-JP" altLang="en-US" sz="2400" dirty="0" smtClean="0">
                <a:latin typeface="+mn-ea"/>
              </a:rPr>
              <a:t>規制範囲に入れないため、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渋谷駅西口</a:t>
            </a:r>
            <a:r>
              <a:rPr lang="ja-JP" altLang="en-US" sz="2400" dirty="0" smtClean="0">
                <a:latin typeface="+mn-ea"/>
              </a:rPr>
              <a:t>、</a:t>
            </a:r>
            <a:r>
              <a:rPr lang="ja-JP" altLang="en-US" sz="2400" u="sng" dirty="0" smtClean="0">
                <a:solidFill>
                  <a:srgbClr val="FF0000"/>
                </a:solidFill>
                <a:latin typeface="+mn-ea"/>
              </a:rPr>
              <a:t>渋谷駅東口</a:t>
            </a:r>
            <a:r>
              <a:rPr lang="ja-JP" altLang="en-US" sz="2400" u="sng" dirty="0" smtClean="0">
                <a:latin typeface="+mn-ea"/>
              </a:rPr>
              <a:t>には停まりません。</a:t>
            </a:r>
            <a:endParaRPr lang="en-US" altLang="ja-JP" sz="2400" u="sng" dirty="0" smtClean="0">
              <a:latin typeface="+mn-ea"/>
            </a:endParaRP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109054" y="4452788"/>
            <a:ext cx="5017912" cy="18004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400" dirty="0">
                <a:latin typeface="+mn-ea"/>
              </a:rPr>
              <a:t>【</a:t>
            </a:r>
            <a:r>
              <a:rPr lang="ja-JP" altLang="en-US" sz="1400" dirty="0" smtClean="0">
                <a:latin typeface="+mn-ea"/>
              </a:rPr>
              <a:t>お問合せ</a:t>
            </a:r>
            <a:r>
              <a:rPr lang="en-US" altLang="ja-JP" sz="1400" dirty="0" smtClean="0">
                <a:latin typeface="+mn-ea"/>
              </a:rPr>
              <a:t>】</a:t>
            </a:r>
            <a:endParaRPr lang="en-US" altLang="ja-JP" sz="1400" u="sng" dirty="0" smtClean="0">
              <a:latin typeface="+mn-ea"/>
            </a:endParaRPr>
          </a:p>
          <a:p>
            <a:r>
              <a:rPr lang="ja-JP" altLang="en-US" sz="1400" u="sng" dirty="0" smtClean="0">
                <a:latin typeface="+mn-ea"/>
              </a:rPr>
              <a:t>交通規制・渋谷年末カウントダウンに関すること</a:t>
            </a:r>
            <a:endParaRPr lang="en-US" altLang="ja-JP" sz="1400" u="sng" dirty="0" smtClean="0">
              <a:latin typeface="+mn-ea"/>
            </a:endParaRPr>
          </a:p>
          <a:p>
            <a:r>
              <a:rPr kumimoji="1" lang="ja-JP" altLang="en-US" sz="1400" dirty="0" smtClean="0">
                <a:latin typeface="+mn-ea"/>
              </a:rPr>
              <a:t>渋谷カウントダウン運営事務局　</a:t>
            </a:r>
            <a:endParaRPr lang="en-US" altLang="ja-JP" sz="1400" dirty="0" smtClean="0">
              <a:latin typeface="+mn-ea"/>
            </a:endParaRPr>
          </a:p>
          <a:p>
            <a:pPr lvl="0"/>
            <a:r>
              <a:rPr lang="ja-JP" altLang="en-US" sz="1200" dirty="0" smtClean="0">
                <a:latin typeface="+mn-ea"/>
              </a:rPr>
              <a:t>☎</a:t>
            </a:r>
            <a:r>
              <a:rPr lang="en-US" altLang="ja-JP" sz="1200" dirty="0" smtClean="0">
                <a:solidFill>
                  <a:srgbClr val="FF0000"/>
                </a:solidFill>
                <a:latin typeface="+mn-ea"/>
              </a:rPr>
              <a:t> 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0570-055-428  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受付時間：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土日祝日を除く、平日午前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時～午後</a:t>
            </a:r>
            <a:r>
              <a:rPr lang="en-US" altLang="ja-JP" sz="1200" dirty="0" smtClean="0">
                <a:solidFill>
                  <a:prstClr val="black"/>
                </a:solidFill>
                <a:latin typeface="+mn-ea"/>
              </a:rPr>
              <a:t>5</a:t>
            </a:r>
            <a:r>
              <a:rPr lang="ja-JP" altLang="en-US" sz="1200" dirty="0">
                <a:solidFill>
                  <a:prstClr val="black"/>
                </a:solidFill>
                <a:latin typeface="+mn-ea"/>
              </a:rPr>
              <a:t>時</a:t>
            </a:r>
            <a:endParaRPr lang="en-US" altLang="ja-JP" sz="1200" dirty="0">
              <a:solidFill>
                <a:prstClr val="black"/>
              </a:solidFill>
              <a:latin typeface="+mn-ea"/>
            </a:endParaRPr>
          </a:p>
          <a:p>
            <a:pPr lvl="0"/>
            <a:r>
              <a:rPr lang="en-US" altLang="ja-JP" sz="1200" dirty="0" smtClean="0">
                <a:solidFill>
                  <a:prstClr val="black"/>
                </a:solidFill>
                <a:latin typeface="+mn-ea"/>
              </a:rPr>
              <a:t>          ※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12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31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日（土）は、午前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10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時～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月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1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日（日）午前</a:t>
            </a:r>
            <a:r>
              <a:rPr lang="en-US" altLang="ja-JP" sz="1200" dirty="0">
                <a:solidFill>
                  <a:prstClr val="black"/>
                </a:solidFill>
                <a:latin typeface="+mn-ea"/>
              </a:rPr>
              <a:t>2</a:t>
            </a:r>
            <a:r>
              <a:rPr lang="ja-JP" altLang="ja-JP" sz="1200" dirty="0">
                <a:solidFill>
                  <a:prstClr val="black"/>
                </a:solidFill>
                <a:latin typeface="+mn-ea"/>
              </a:rPr>
              <a:t>時</a:t>
            </a:r>
            <a:r>
              <a:rPr lang="ja-JP" altLang="ja-JP" sz="800" dirty="0">
                <a:solidFill>
                  <a:prstClr val="black"/>
                </a:solidFill>
              </a:rPr>
              <a:t>（交通規制終了時まで）</a:t>
            </a:r>
            <a:endParaRPr lang="en-US" altLang="ja-JP" sz="800" dirty="0">
              <a:solidFill>
                <a:prstClr val="black"/>
              </a:solidFill>
            </a:endParaRPr>
          </a:p>
          <a:p>
            <a:endParaRPr lang="en-US" altLang="ja-JP" sz="500" u="sng" dirty="0" smtClean="0">
              <a:latin typeface="+mn-ea"/>
            </a:endParaRPr>
          </a:p>
          <a:p>
            <a:r>
              <a:rPr lang="ja-JP" altLang="en-US" sz="1400" u="sng" dirty="0" smtClean="0">
                <a:latin typeface="+mn-ea"/>
              </a:rPr>
              <a:t>都営バス運行に関すること</a:t>
            </a:r>
            <a:endParaRPr lang="en-US" altLang="ja-JP" sz="1400" u="sng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都営</a:t>
            </a:r>
            <a:r>
              <a:rPr lang="ja-JP" altLang="en-US" sz="1400" dirty="0">
                <a:latin typeface="+mn-ea"/>
              </a:rPr>
              <a:t>交通お客様</a:t>
            </a:r>
            <a:r>
              <a:rPr lang="ja-JP" altLang="en-US" sz="1400" dirty="0" smtClean="0">
                <a:latin typeface="+mn-ea"/>
              </a:rPr>
              <a:t>センター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200" dirty="0" smtClean="0">
                <a:latin typeface="+mn-ea"/>
              </a:rPr>
              <a:t>☎</a:t>
            </a:r>
            <a:r>
              <a:rPr lang="en-US" altLang="ja-JP" sz="1200" dirty="0" smtClean="0">
                <a:latin typeface="+mn-ea"/>
              </a:rPr>
              <a:t>03-3816-5700</a:t>
            </a:r>
            <a:r>
              <a:rPr lang="ja-JP" altLang="en-US" sz="1200" dirty="0" smtClean="0">
                <a:latin typeface="+mn-ea"/>
              </a:rPr>
              <a:t>　</a:t>
            </a:r>
            <a:r>
              <a:rPr kumimoji="1" lang="ja-JP" altLang="en-US" sz="1200" dirty="0" smtClean="0">
                <a:latin typeface="+mn-ea"/>
              </a:rPr>
              <a:t>受付時間：午前</a:t>
            </a:r>
            <a:r>
              <a:rPr kumimoji="1" lang="en-US" altLang="ja-JP" sz="1200" dirty="0" smtClean="0">
                <a:latin typeface="+mn-ea"/>
              </a:rPr>
              <a:t>9</a:t>
            </a:r>
            <a:r>
              <a:rPr kumimoji="1" lang="ja-JP" altLang="en-US" sz="1200" dirty="0" smtClean="0">
                <a:latin typeface="+mn-ea"/>
              </a:rPr>
              <a:t>時～午後</a:t>
            </a:r>
            <a:r>
              <a:rPr kumimoji="1" lang="en-US" altLang="ja-JP" sz="1200" dirty="0" smtClean="0">
                <a:latin typeface="+mn-ea"/>
              </a:rPr>
              <a:t>8</a:t>
            </a:r>
            <a:r>
              <a:rPr kumimoji="1" lang="ja-JP" altLang="en-US" sz="1200" dirty="0" smtClean="0">
                <a:latin typeface="+mn-ea"/>
              </a:rPr>
              <a:t>時（年中無休）</a:t>
            </a:r>
            <a:endParaRPr kumimoji="1" lang="ja-JP" altLang="en-US" sz="1200" dirty="0">
              <a:latin typeface="+mn-ea"/>
            </a:endParaRP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121981" y="6376248"/>
            <a:ext cx="8544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50" dirty="0" smtClean="0">
                <a:solidFill>
                  <a:srgbClr val="FF0000"/>
                </a:solidFill>
                <a:latin typeface="+mn-ea"/>
              </a:rPr>
              <a:t>規制時間中は、周辺道路の混雑が予想されるため、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+mn-ea"/>
              </a:rPr>
              <a:t>遅延が生じる場合がございます。</a:t>
            </a:r>
            <a:endParaRPr kumimoji="1" lang="en-US" altLang="ja-JP" sz="1050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-27384"/>
            <a:ext cx="9144000" cy="523220"/>
          </a:xfrm>
          <a:prstGeom prst="rect">
            <a:avLst/>
          </a:prstGeom>
          <a:solidFill>
            <a:srgbClr val="00B050"/>
          </a:solidFill>
          <a:ln w="381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800" b="1" dirty="0" smtClean="0">
                <a:solidFill>
                  <a:schemeClr val="bg1"/>
                </a:solidFill>
                <a:latin typeface="+mn-ea"/>
              </a:rPr>
              <a:t>池８６系統</a:t>
            </a:r>
            <a:r>
              <a:rPr lang="ja-JP" altLang="en-US" sz="2800" b="1" dirty="0">
                <a:solidFill>
                  <a:schemeClr val="bg1"/>
                </a:solidFill>
                <a:latin typeface="+mn-ea"/>
              </a:rPr>
              <a:t>　</a:t>
            </a:r>
            <a:r>
              <a:rPr lang="ja-JP" altLang="en-US" sz="2800" b="1" dirty="0" smtClean="0">
                <a:solidFill>
                  <a:schemeClr val="bg1"/>
                </a:solidFill>
                <a:latin typeface="+mn-ea"/>
              </a:rPr>
              <a:t>短縮運行のお知らせ</a:t>
            </a:r>
            <a:endParaRPr kumimoji="1" lang="ja-JP" altLang="en-US" sz="28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279126" y="597041"/>
            <a:ext cx="88292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800" u="sng" dirty="0" smtClean="0">
                <a:solidFill>
                  <a:srgbClr val="FF0000"/>
                </a:solidFill>
                <a:latin typeface="+mn-ea"/>
              </a:rPr>
              <a:t>２０１７年１２月３１日（日）　２１：００～最終バス　</a:t>
            </a:r>
            <a:endParaRPr lang="en-US" altLang="ja-JP" sz="2800" u="sng" dirty="0" smtClean="0">
              <a:solidFill>
                <a:srgbClr val="FF0000"/>
              </a:solidFill>
              <a:latin typeface="+mn-ea"/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177632" y="3716576"/>
            <a:ext cx="4824536" cy="707886"/>
          </a:xfrm>
          <a:prstGeom prst="rect">
            <a:avLst/>
          </a:prstGeom>
          <a:ln w="15875">
            <a:noFill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wrap="square" rtlCol="0">
            <a:spAutoFit/>
          </a:bodyPr>
          <a:lstStyle/>
          <a:p>
            <a:r>
              <a:rPr lang="ja-JP" altLang="en-US" sz="2000" dirty="0" smtClean="0">
                <a:latin typeface="+mn-ea"/>
              </a:rPr>
              <a:t>　ご不便をおかけいたしますが</a:t>
            </a:r>
            <a:r>
              <a:rPr lang="ja-JP" altLang="en-US" sz="2000" dirty="0">
                <a:latin typeface="+mn-ea"/>
              </a:rPr>
              <a:t>、ご理解・ご協力</a:t>
            </a:r>
            <a:r>
              <a:rPr lang="ja-JP" altLang="en-US" sz="2000" dirty="0" smtClean="0">
                <a:latin typeface="+mn-ea"/>
              </a:rPr>
              <a:t>いただきます</a:t>
            </a:r>
            <a:r>
              <a:rPr lang="ja-JP" altLang="en-US" sz="2000" dirty="0">
                <a:latin typeface="+mn-ea"/>
              </a:rPr>
              <a:t>よう、お願い申し上げます。</a:t>
            </a:r>
            <a:endParaRPr lang="en-US" altLang="ja-JP" sz="2000" dirty="0" smtClean="0">
              <a:latin typeface="+mn-ea"/>
            </a:endParaRPr>
          </a:p>
        </p:txBody>
      </p:sp>
      <p:sp>
        <p:nvSpPr>
          <p:cNvPr id="75" name="テキスト ボックス 74"/>
          <p:cNvSpPr txBox="1"/>
          <p:nvPr/>
        </p:nvSpPr>
        <p:spPr>
          <a:xfrm>
            <a:off x="121982" y="6572837"/>
            <a:ext cx="8544949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050" dirty="0" smtClean="0">
                <a:solidFill>
                  <a:srgbClr val="FF0000"/>
                </a:solidFill>
                <a:latin typeface="+mn-ea"/>
              </a:rPr>
              <a:t>※</a:t>
            </a:r>
            <a:r>
              <a:rPr lang="ja-JP" altLang="en-US" sz="1050" dirty="0" smtClean="0">
                <a:solidFill>
                  <a:srgbClr val="FF0000"/>
                </a:solidFill>
                <a:latin typeface="+mn-ea"/>
              </a:rPr>
              <a:t>２１時前に渋谷駅を発着予定のバスも、交通状況（遅延等）により、短縮運行となる</a:t>
            </a:r>
            <a:r>
              <a:rPr kumimoji="1" lang="ja-JP" altLang="en-US" sz="1050" dirty="0" smtClean="0">
                <a:solidFill>
                  <a:srgbClr val="FF0000"/>
                </a:solidFill>
                <a:latin typeface="+mn-ea"/>
              </a:rPr>
              <a:t>場合がございます。</a:t>
            </a:r>
            <a:endParaRPr kumimoji="1" lang="en-US" altLang="ja-JP" sz="1050" dirty="0" smtClean="0">
              <a:solidFill>
                <a:srgbClr val="FF0000"/>
              </a:solidFill>
              <a:latin typeface="+mn-ea"/>
            </a:endParaRPr>
          </a:p>
        </p:txBody>
      </p:sp>
      <p:grpSp>
        <p:nvGrpSpPr>
          <p:cNvPr id="1034" name="グループ化 1033"/>
          <p:cNvGrpSpPr/>
          <p:nvPr/>
        </p:nvGrpSpPr>
        <p:grpSpPr>
          <a:xfrm>
            <a:off x="5248915" y="1292042"/>
            <a:ext cx="3187155" cy="4760912"/>
            <a:chOff x="5248915" y="1292042"/>
            <a:chExt cx="3187155" cy="4760912"/>
          </a:xfrm>
        </p:grpSpPr>
        <p:pic>
          <p:nvPicPr>
            <p:cNvPr id="2" name="Picture 2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48915" y="1292042"/>
              <a:ext cx="3157537" cy="476091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</p:pic>
        <p:sp>
          <p:nvSpPr>
            <p:cNvPr id="139" name="テキスト ボックス 138"/>
            <p:cNvSpPr txBox="1"/>
            <p:nvPr/>
          </p:nvSpPr>
          <p:spPr>
            <a:xfrm>
              <a:off x="5250022" y="1320096"/>
              <a:ext cx="866789" cy="246221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txBody>
            <a:bodyPr wrap="square" rtlCol="0" anchor="ctr" anchorCtr="0">
              <a:spAutoFit/>
            </a:bodyPr>
            <a:lstStyle/>
            <a:p>
              <a:pPr algn="ctr"/>
              <a:r>
                <a:rPr kumimoji="1" lang="ja-JP" altLang="en-US" sz="1000" b="1" dirty="0" smtClean="0">
                  <a:latin typeface="+mn-ea"/>
                </a:rPr>
                <a:t>運行経路</a:t>
              </a:r>
              <a:endParaRPr kumimoji="1" lang="ja-JP" altLang="en-US" sz="1000" b="1" dirty="0">
                <a:latin typeface="+mn-ea"/>
              </a:endParaRPr>
            </a:p>
          </p:txBody>
        </p:sp>
        <p:sp>
          <p:nvSpPr>
            <p:cNvPr id="13" name="テキスト ボックス 12"/>
            <p:cNvSpPr txBox="1"/>
            <p:nvPr/>
          </p:nvSpPr>
          <p:spPr>
            <a:xfrm>
              <a:off x="7740352" y="5337644"/>
              <a:ext cx="576064" cy="200055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endParaRPr kumimoji="1" lang="ja-JP" altLang="en-US" sz="700" dirty="0"/>
            </a:p>
          </p:txBody>
        </p:sp>
        <p:sp>
          <p:nvSpPr>
            <p:cNvPr id="3" name="テキスト ボックス 2"/>
            <p:cNvSpPr txBox="1"/>
            <p:nvPr/>
          </p:nvSpPr>
          <p:spPr>
            <a:xfrm>
              <a:off x="7633607" y="5303219"/>
              <a:ext cx="758409" cy="20005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kumimoji="1" lang="ja-JP" altLang="en-US" sz="700" b="1" dirty="0" smtClean="0">
                  <a:latin typeface="HGPｺﾞｼｯｸM" panose="020B0600000000000000" pitchFamily="50" charset="-128"/>
                  <a:ea typeface="HGPｺﾞｼｯｸM" panose="020B0600000000000000" pitchFamily="50" charset="-128"/>
                </a:rPr>
                <a:t>交通規制範囲</a:t>
              </a:r>
              <a:endParaRPr kumimoji="1" lang="en-US" altLang="ja-JP" sz="700" b="1" dirty="0" smtClean="0">
                <a:latin typeface="HGPｺﾞｼｯｸM" panose="020B0600000000000000" pitchFamily="50" charset="-128"/>
                <a:ea typeface="HGPｺﾞｼｯｸM" panose="020B0600000000000000" pitchFamily="50" charset="-128"/>
              </a:endParaRPr>
            </a:p>
          </p:txBody>
        </p:sp>
        <p:sp>
          <p:nvSpPr>
            <p:cNvPr id="4" name="正方形/長方形 3"/>
            <p:cNvSpPr/>
            <p:nvPr/>
          </p:nvSpPr>
          <p:spPr>
            <a:xfrm rot="1447428">
              <a:off x="7266578" y="1991074"/>
              <a:ext cx="1169492" cy="45719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正方形/長方形 14"/>
            <p:cNvSpPr/>
            <p:nvPr/>
          </p:nvSpPr>
          <p:spPr>
            <a:xfrm rot="6503157">
              <a:off x="7375299" y="1433382"/>
              <a:ext cx="331160" cy="143489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正方形/長方形 15"/>
            <p:cNvSpPr/>
            <p:nvPr/>
          </p:nvSpPr>
          <p:spPr>
            <a:xfrm rot="5400000">
              <a:off x="6898737" y="1537682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7" name="正方形/長方形 16"/>
            <p:cNvSpPr/>
            <p:nvPr/>
          </p:nvSpPr>
          <p:spPr>
            <a:xfrm rot="6978019">
              <a:off x="7040369" y="1724539"/>
              <a:ext cx="248904" cy="7852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8" name="正方形/長方形 17"/>
            <p:cNvSpPr/>
            <p:nvPr/>
          </p:nvSpPr>
          <p:spPr>
            <a:xfrm rot="1363088">
              <a:off x="7047145" y="1645534"/>
              <a:ext cx="113861" cy="5720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7" name="正方形/長方形 6"/>
            <p:cNvSpPr/>
            <p:nvPr/>
          </p:nvSpPr>
          <p:spPr>
            <a:xfrm>
              <a:off x="5533504" y="2048148"/>
              <a:ext cx="936104" cy="33849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3" name="正方形/長方形 32"/>
            <p:cNvSpPr/>
            <p:nvPr/>
          </p:nvSpPr>
          <p:spPr>
            <a:xfrm rot="4847888" flipH="1" flipV="1">
              <a:off x="5537345" y="2172981"/>
              <a:ext cx="489411" cy="69416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4" name="正方形/長方形 33"/>
            <p:cNvSpPr/>
            <p:nvPr/>
          </p:nvSpPr>
          <p:spPr>
            <a:xfrm rot="5791237">
              <a:off x="5626610" y="2131529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5" name="正方形/長方形 34"/>
            <p:cNvSpPr/>
            <p:nvPr/>
          </p:nvSpPr>
          <p:spPr>
            <a:xfrm rot="4800374">
              <a:off x="5381059" y="2263822"/>
              <a:ext cx="254090" cy="114017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6" name="正方形/長方形 35"/>
            <p:cNvSpPr/>
            <p:nvPr/>
          </p:nvSpPr>
          <p:spPr>
            <a:xfrm rot="5913053">
              <a:off x="5814057" y="2174133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7" name="正方形/長方形 36"/>
            <p:cNvSpPr/>
            <p:nvPr/>
          </p:nvSpPr>
          <p:spPr>
            <a:xfrm rot="5714088">
              <a:off x="5894327" y="2173439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8" name="正方形/長方形 37"/>
            <p:cNvSpPr/>
            <p:nvPr/>
          </p:nvSpPr>
          <p:spPr>
            <a:xfrm rot="5400000">
              <a:off x="6094310" y="2116475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39" name="正方形/長方形 38"/>
            <p:cNvSpPr/>
            <p:nvPr/>
          </p:nvSpPr>
          <p:spPr>
            <a:xfrm rot="6148836">
              <a:off x="6234765" y="2151287"/>
              <a:ext cx="399835" cy="8694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0" name="正方形/長方形 39"/>
            <p:cNvSpPr/>
            <p:nvPr/>
          </p:nvSpPr>
          <p:spPr>
            <a:xfrm rot="5400000">
              <a:off x="6174440" y="2170433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正方形/長方形 40"/>
            <p:cNvSpPr/>
            <p:nvPr/>
          </p:nvSpPr>
          <p:spPr>
            <a:xfrm rot="5400000">
              <a:off x="6339259" y="2084715"/>
              <a:ext cx="444968" cy="95370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chemeClr val="bg2">
                  <a:lumMod val="9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2" name="正方形/長方形 41"/>
            <p:cNvSpPr/>
            <p:nvPr/>
          </p:nvSpPr>
          <p:spPr>
            <a:xfrm rot="3410614">
              <a:off x="6586416" y="1996162"/>
              <a:ext cx="119928" cy="315857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3" name="正方形/長方形 42"/>
            <p:cNvSpPr/>
            <p:nvPr/>
          </p:nvSpPr>
          <p:spPr>
            <a:xfrm>
              <a:off x="6475400" y="2198633"/>
              <a:ext cx="170980" cy="224290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pic>
          <p:nvPicPr>
            <p:cNvPr id="22" name="図 21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595845" y="2399344"/>
              <a:ext cx="101070" cy="39096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2" name="直線コネクタ 11"/>
            <p:cNvCxnSpPr/>
            <p:nvPr/>
          </p:nvCxnSpPr>
          <p:spPr>
            <a:xfrm flipH="1">
              <a:off x="6513500" y="1983442"/>
              <a:ext cx="672112" cy="35019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直線コネクタ 51"/>
            <p:cNvCxnSpPr/>
            <p:nvPr/>
          </p:nvCxnSpPr>
          <p:spPr>
            <a:xfrm flipH="1">
              <a:off x="6525800" y="2310971"/>
              <a:ext cx="13276" cy="281747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直線コネクタ 53"/>
            <p:cNvCxnSpPr/>
            <p:nvPr/>
          </p:nvCxnSpPr>
          <p:spPr>
            <a:xfrm flipH="1">
              <a:off x="6763118" y="2056804"/>
              <a:ext cx="43219" cy="131066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コネクタ 56"/>
            <p:cNvCxnSpPr/>
            <p:nvPr/>
          </p:nvCxnSpPr>
          <p:spPr>
            <a:xfrm flipH="1">
              <a:off x="6523925" y="2316365"/>
              <a:ext cx="2519" cy="182054"/>
            </a:xfrm>
            <a:prstGeom prst="line">
              <a:avLst/>
            </a:prstGeom>
            <a:ln w="3810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直線コネクタ 61"/>
            <p:cNvCxnSpPr/>
            <p:nvPr/>
          </p:nvCxnSpPr>
          <p:spPr>
            <a:xfrm flipH="1">
              <a:off x="6821281" y="2054833"/>
              <a:ext cx="93874" cy="63278"/>
            </a:xfrm>
            <a:prstGeom prst="line">
              <a:avLst/>
            </a:prstGeom>
            <a:ln w="38100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32" name="図 31"/>
            <p:cNvPicPr>
              <a:picLocks noChangeAspect="1" noChangeArrowheads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38584" y="2413195"/>
              <a:ext cx="871208" cy="317542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24" name="直線コネクタ 1023"/>
            <p:cNvCxnSpPr/>
            <p:nvPr/>
          </p:nvCxnSpPr>
          <p:spPr>
            <a:xfrm flipV="1">
              <a:off x="6959329" y="1415814"/>
              <a:ext cx="236153" cy="219021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直線コネクタ 69"/>
            <p:cNvCxnSpPr/>
            <p:nvPr/>
          </p:nvCxnSpPr>
          <p:spPr>
            <a:xfrm>
              <a:off x="6298538" y="2570762"/>
              <a:ext cx="347842" cy="43076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3" name="正方形/長方形 1032"/>
            <p:cNvSpPr/>
            <p:nvPr/>
          </p:nvSpPr>
          <p:spPr>
            <a:xfrm>
              <a:off x="5672275" y="4202038"/>
              <a:ext cx="692203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【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休止</a:t>
              </a:r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】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渋谷駅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100" b="1" dirty="0">
                  <a:solidFill>
                    <a:schemeClr val="tx1"/>
                  </a:solidFill>
                </a:rPr>
                <a:t>西口</a:t>
              </a:r>
            </a:p>
          </p:txBody>
        </p:sp>
        <p:sp>
          <p:nvSpPr>
            <p:cNvPr id="78" name="正方形/長方形 77"/>
            <p:cNvSpPr/>
            <p:nvPr/>
          </p:nvSpPr>
          <p:spPr>
            <a:xfrm>
              <a:off x="7457597" y="4099094"/>
              <a:ext cx="692203" cy="576064"/>
            </a:xfrm>
            <a:prstGeom prst="rect">
              <a:avLst/>
            </a:prstGeom>
            <a:solidFill>
              <a:schemeClr val="bg2">
                <a:lumMod val="90000"/>
              </a:schemeClr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【</a:t>
              </a:r>
              <a:r>
                <a:rPr kumimoji="1" lang="ja-JP" altLang="en-US" sz="1100" b="1" dirty="0" smtClean="0">
                  <a:solidFill>
                    <a:srgbClr val="FF0000"/>
                  </a:solidFill>
                </a:rPr>
                <a:t>休止</a:t>
              </a:r>
              <a:r>
                <a:rPr kumimoji="1" lang="en-US" altLang="ja-JP" sz="1100" b="1" dirty="0" smtClean="0">
                  <a:solidFill>
                    <a:srgbClr val="FF0000"/>
                  </a:solidFill>
                </a:rPr>
                <a:t>】</a:t>
              </a:r>
            </a:p>
            <a:p>
              <a:pPr algn="ctr"/>
              <a:r>
                <a:rPr lang="ja-JP" altLang="en-US" sz="1100" b="1" dirty="0" smtClean="0">
                  <a:solidFill>
                    <a:schemeClr val="tx1"/>
                  </a:solidFill>
                </a:rPr>
                <a:t>渋谷駅</a:t>
              </a:r>
              <a:endParaRPr lang="en-US" altLang="ja-JP" sz="1100" b="1" dirty="0" smtClean="0">
                <a:solidFill>
                  <a:schemeClr val="tx1"/>
                </a:solidFill>
              </a:endParaRPr>
            </a:p>
            <a:p>
              <a:pPr algn="ctr"/>
              <a:r>
                <a:rPr kumimoji="1" lang="ja-JP" altLang="en-US" sz="1100" b="1" dirty="0" smtClean="0">
                  <a:solidFill>
                    <a:schemeClr val="tx1"/>
                  </a:solidFill>
                </a:rPr>
                <a:t>東口</a:t>
              </a:r>
              <a:endParaRPr kumimoji="1" lang="ja-JP" altLang="en-US" sz="1100" b="1" dirty="0">
                <a:solidFill>
                  <a:schemeClr val="tx1"/>
                </a:solidFill>
              </a:endParaRPr>
            </a:p>
          </p:txBody>
        </p:sp>
      </p:grpSp>
      <p:pic>
        <p:nvPicPr>
          <p:cNvPr id="14" name="図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7512" y="1186349"/>
            <a:ext cx="115268" cy="4458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4" name="グループ化 43"/>
          <p:cNvGrpSpPr/>
          <p:nvPr/>
        </p:nvGrpSpPr>
        <p:grpSpPr>
          <a:xfrm>
            <a:off x="7463947" y="1297486"/>
            <a:ext cx="934419" cy="407804"/>
            <a:chOff x="4442438" y="2888134"/>
            <a:chExt cx="1097124" cy="461534"/>
          </a:xfrm>
        </p:grpSpPr>
        <p:sp>
          <p:nvSpPr>
            <p:cNvPr id="45" name="テキスト ボックス 2"/>
            <p:cNvSpPr txBox="1"/>
            <p:nvPr/>
          </p:nvSpPr>
          <p:spPr>
            <a:xfrm>
              <a:off x="4442438" y="2888134"/>
              <a:ext cx="1097124" cy="461534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>
              <a:defPPr>
                <a:defRPr lang="ja-JP"/>
              </a:defPPr>
              <a:lvl1pPr marL="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kumimoji="1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kumimoji="1" lang="ja-JP" altLang="en-US" sz="1050" b="1" dirty="0" smtClean="0"/>
                <a:t>　　　　 </a:t>
              </a:r>
              <a:r>
                <a:rPr kumimoji="1" lang="ja-JP" altLang="en-US" sz="700" b="1" dirty="0" smtClean="0"/>
                <a:t>短縮経路</a:t>
              </a:r>
              <a:endParaRPr kumimoji="1" lang="en-US" altLang="ja-JP" sz="700" b="1" dirty="0" smtClean="0"/>
            </a:p>
            <a:p>
              <a:r>
                <a:rPr lang="ja-JP" altLang="en-US" sz="1000" b="1" dirty="0" smtClean="0"/>
                <a:t>　　　　  </a:t>
              </a:r>
              <a:r>
                <a:rPr lang="ja-JP" altLang="en-US" sz="700" b="1" dirty="0" smtClean="0"/>
                <a:t>通常</a:t>
              </a:r>
              <a:r>
                <a:rPr lang="ja-JP" altLang="en-US" sz="700" b="1" dirty="0"/>
                <a:t>経路</a:t>
              </a:r>
              <a:endParaRPr kumimoji="1" lang="ja-JP" altLang="en-US" sz="700" b="1" dirty="0"/>
            </a:p>
          </p:txBody>
        </p:sp>
        <p:cxnSp>
          <p:nvCxnSpPr>
            <p:cNvPr id="46" name="直線コネクタ 45"/>
            <p:cNvCxnSpPr/>
            <p:nvPr/>
          </p:nvCxnSpPr>
          <p:spPr>
            <a:xfrm>
              <a:off x="4488747" y="3042927"/>
              <a:ext cx="441238" cy="0"/>
            </a:xfrm>
            <a:prstGeom prst="line">
              <a:avLst/>
            </a:prstGeom>
            <a:ln w="57150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直線コネクタ 46"/>
            <p:cNvCxnSpPr/>
            <p:nvPr/>
          </p:nvCxnSpPr>
          <p:spPr>
            <a:xfrm>
              <a:off x="4508461" y="3204647"/>
              <a:ext cx="413052" cy="4504"/>
            </a:xfrm>
            <a:prstGeom prst="line">
              <a:avLst/>
            </a:prstGeom>
            <a:ln w="57150">
              <a:solidFill>
                <a:schemeClr val="tx2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20524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5426</TotalTime>
  <Words>96</Words>
  <Application>Microsoft Office PowerPoint</Application>
  <PresentationFormat>画面に合わせる (4:3)</PresentationFormat>
  <Paragraphs>30</Paragraphs>
  <Slides>1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情報ｼｽﾃﾑ担当</dc:creator>
  <cp:lastModifiedBy> 計画調整</cp:lastModifiedBy>
  <cp:revision>90</cp:revision>
  <cp:lastPrinted>2017-12-04T01:01:00Z</cp:lastPrinted>
  <dcterms:created xsi:type="dcterms:W3CDTF">2016-11-14T03:41:49Z</dcterms:created>
  <dcterms:modified xsi:type="dcterms:W3CDTF">2017-12-08T14:15:08Z</dcterms:modified>
</cp:coreProperties>
</file>